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w3schools.com/html/html_styles.asp" TargetMode="Externa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https://www.w3schools.com/html/html_formatting.asp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https://www.w3schools.com/html/html_styles.asp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Used to create web documents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Markup language = set of markup tag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Tags describe document content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42f7eedea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g42f7eedea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Used to create web documents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Markup language = set of markup tag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Tags describe document content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" name="Google Shape;6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html&gt;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opening &lt;html&gt; tag indicates that anything between it and a closing &lt;/html&gt; tag is HTML code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&lt;body&gt; tag indicates that anything between it and a closing &lt;/body&gt; tag is shown inside the main browser window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Other contents that is to be in the main browser should be defined within their own tags.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e.g.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&lt;p&gt; … &lt;/p&gt;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&lt;div&gt; … &lt;/div&gt;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b="0" i="0" lang="en-GB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HTML Workshop!</a:t>
            </a:r>
            <a:endParaRPr b="0" i="0" sz="5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b="0" i="0" lang="en-GB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Johan Ng and Muhammad Hazzry</a:t>
            </a:r>
            <a:endParaRPr b="0" i="0" sz="18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Paragraphs and line break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&lt;p&gt;wall of text&lt;/p&gt;</a:t>
            </a:r>
            <a:endParaRPr b="0" i="0" sz="18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&lt;p&gt;wall of text&lt;br&gt;</a:t>
            </a:r>
            <a:endParaRPr b="0" i="0" sz="18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     wall of text&lt;br&gt;</a:t>
            </a:r>
            <a:endParaRPr b="0" i="0" sz="18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     wall of text&lt;br&gt;</a:t>
            </a:r>
            <a:endParaRPr b="0" i="0" sz="18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     wall of text&lt;br&gt;&lt;/p&gt;</a:t>
            </a:r>
            <a:endParaRPr b="0" i="0" sz="18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Horizontal lines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&lt;p&gt;this is a horizontal line!&lt;hr&gt;&lt;/p&gt;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0359" y="2735275"/>
            <a:ext cx="7481931" cy="18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&lt;p&gt;&lt;img src = "https://www.gettyimages.ie/gi-resources/images/Homepage/Hero/UK/CMS_Creative_164657191_Kingfisher.jpg" alt="Image" height="275" width="570" &gt; &lt;/p&gt;</a:t>
            </a:r>
            <a:endParaRPr b="0" i="0" sz="18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10340" y="2571749"/>
            <a:ext cx="3421958" cy="1997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Hyperlink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&lt;p&gt;&lt;a href= "https://www.google.com/"&gt;google&lt;/a&gt;&lt;/p&gt;</a:t>
            </a:r>
            <a:endParaRPr b="0" i="0" sz="18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44875" y="2946427"/>
            <a:ext cx="2987425" cy="162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Formatting elements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</a:pPr>
            <a:r>
              <a:rPr b="0" i="0" lang="en-GB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Bold 					&lt;b&gt; &lt;/b&gt;</a:t>
            </a:r>
            <a:endParaRPr b="0" i="0" sz="18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</a:pPr>
            <a:r>
              <a:rPr b="0" i="0" lang="en-GB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italics 					&lt;i&gt; &lt;/i&gt;</a:t>
            </a:r>
            <a:endParaRPr b="0" i="0" sz="18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</a:pPr>
            <a:r>
              <a:rPr b="0" i="0" lang="en-GB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Underline				&lt;u&gt; &lt;/u&gt;</a:t>
            </a:r>
            <a:endParaRPr b="0" i="0" sz="18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</a:pPr>
            <a:r>
              <a:rPr b="0" i="0" lang="en-GB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Strikethrough				&lt;s&gt; &lt;/s&gt;</a:t>
            </a:r>
            <a:endParaRPr b="0" i="0" sz="18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</a:pPr>
            <a:r>
              <a:rPr b="0" i="0" lang="en-GB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Strong					&lt;strong&gt; &lt;/strong&gt;</a:t>
            </a:r>
            <a:endParaRPr b="0" i="0" sz="18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Styles!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b="0" i="0" lang="en-GB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&lt;h1 style = "</a:t>
            </a:r>
            <a:r>
              <a:rPr b="0" i="0" lang="en-GB" sz="1400" u="none" cap="none" strike="noStrike">
                <a:solidFill>
                  <a:srgbClr val="EA9999"/>
                </a:solidFill>
                <a:latin typeface="Arial"/>
                <a:ea typeface="Arial"/>
                <a:cs typeface="Arial"/>
                <a:sym typeface="Arial"/>
              </a:rPr>
              <a:t>color: </a:t>
            </a:r>
            <a:r>
              <a:rPr b="0" i="0" lang="en-GB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red"&gt; H1 Heading &lt;/h1&gt;</a:t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b="0" i="0" lang="en-GB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&lt;h2 style = "</a:t>
            </a:r>
            <a:r>
              <a:rPr b="0" i="0" lang="en-GB" sz="1400" u="none" cap="none" strike="noStrike">
                <a:solidFill>
                  <a:srgbClr val="EA9999"/>
                </a:solidFill>
                <a:latin typeface="Arial"/>
                <a:ea typeface="Arial"/>
                <a:cs typeface="Arial"/>
                <a:sym typeface="Arial"/>
              </a:rPr>
              <a:t>font-family:</a:t>
            </a:r>
            <a:r>
              <a:rPr b="0" i="0" lang="en-GB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Impact"&gt; H2 Heading &lt;/h2&gt;</a:t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b="0" i="0" lang="en-GB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&lt;h3 style = "</a:t>
            </a:r>
            <a:r>
              <a:rPr b="0" i="0" lang="en-GB" sz="1400" u="none" cap="none" strike="noStrike">
                <a:solidFill>
                  <a:srgbClr val="EA9999"/>
                </a:solidFill>
                <a:latin typeface="Arial"/>
                <a:ea typeface="Arial"/>
                <a:cs typeface="Arial"/>
                <a:sym typeface="Arial"/>
              </a:rPr>
              <a:t>background-color: </a:t>
            </a:r>
            <a:r>
              <a:rPr b="0" i="0" lang="en-GB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yellow"&gt; H3 Heading &lt;/h3&gt;</a:t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b="0" i="0" lang="en-GB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&lt;h4 style = "</a:t>
            </a:r>
            <a:r>
              <a:rPr b="0" i="0" lang="en-GB" sz="1400" u="none" cap="none" strike="noStrike">
                <a:solidFill>
                  <a:srgbClr val="EA9999"/>
                </a:solidFill>
                <a:latin typeface="Arial"/>
                <a:ea typeface="Arial"/>
                <a:cs typeface="Arial"/>
                <a:sym typeface="Arial"/>
              </a:rPr>
              <a:t>text-shadow:</a:t>
            </a:r>
            <a:r>
              <a:rPr b="0" i="0" lang="en-GB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2px 2px blue"&gt; H4 Heading &lt;/h4&gt;</a:t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b="0" i="0" lang="en-GB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&lt;h5 style = "</a:t>
            </a:r>
            <a:r>
              <a:rPr b="0" i="0" lang="en-GB" sz="1400" u="none" cap="none" strike="noStrike">
                <a:solidFill>
                  <a:srgbClr val="EA9999"/>
                </a:solidFill>
                <a:latin typeface="Arial"/>
                <a:ea typeface="Arial"/>
                <a:cs typeface="Arial"/>
                <a:sym typeface="Arial"/>
              </a:rPr>
              <a:t>font-size:</a:t>
            </a:r>
            <a:r>
              <a:rPr b="0" i="0" lang="en-GB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10px"&gt; H5 Heading &lt;/h5&gt;</a:t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b="0" i="0" lang="en-GB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&lt;h6 style = "</a:t>
            </a:r>
            <a:r>
              <a:rPr b="0" i="0" lang="en-GB" sz="1400" u="none" cap="none" strike="noStrike">
                <a:solidFill>
                  <a:srgbClr val="EA9999"/>
                </a:solidFill>
                <a:latin typeface="Arial"/>
                <a:ea typeface="Arial"/>
                <a:cs typeface="Arial"/>
                <a:sym typeface="Arial"/>
              </a:rPr>
              <a:t>text-shadow:</a:t>
            </a:r>
            <a:r>
              <a:rPr b="0" i="0" lang="en-GB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2px 2px 10px yellow"&gt; H6 Heading &lt;/h6&gt;</a:t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5250" y="1152463"/>
            <a:ext cx="3067050" cy="360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Cascading style sheets</a:t>
            </a:r>
            <a:endParaRPr b="0" i="0" sz="2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b="0" i="0" lang="en-GB" sz="6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H1</a:t>
            </a:r>
            <a:r>
              <a:rPr b="0" i="0" lang="en-GB" sz="6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{</a:t>
            </a:r>
            <a:r>
              <a:rPr b="0" i="0" lang="en-GB" sz="6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color</a:t>
            </a:r>
            <a:r>
              <a:rPr b="0" i="0" lang="en-GB" sz="6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0" i="0" lang="en-GB" sz="6000" u="none" cap="none" strike="noStrike">
                <a:solidFill>
                  <a:srgbClr val="4A86E8"/>
                </a:solidFill>
                <a:latin typeface="Arial"/>
                <a:ea typeface="Arial"/>
                <a:cs typeface="Arial"/>
                <a:sym typeface="Arial"/>
              </a:rPr>
              <a:t>blue</a:t>
            </a:r>
            <a:r>
              <a:rPr b="0" i="0" lang="en-GB" sz="6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;}</a:t>
            </a:r>
            <a:endParaRPr b="0" i="0" sz="60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8"/>
          <p:cNvSpPr txBox="1"/>
          <p:nvPr/>
        </p:nvSpPr>
        <p:spPr>
          <a:xfrm>
            <a:off x="617875" y="3633775"/>
            <a:ext cx="3507000" cy="93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GB" sz="3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Selector </a:t>
            </a:r>
            <a:endParaRPr b="1" i="0" sz="3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8"/>
          <p:cNvSpPr txBox="1"/>
          <p:nvPr/>
        </p:nvSpPr>
        <p:spPr>
          <a:xfrm>
            <a:off x="2490325" y="3633775"/>
            <a:ext cx="3507000" cy="93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GB" sz="3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Property</a:t>
            </a:r>
            <a:endParaRPr b="1" i="0" sz="3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8"/>
          <p:cNvSpPr txBox="1"/>
          <p:nvPr/>
        </p:nvSpPr>
        <p:spPr>
          <a:xfrm>
            <a:off x="4412900" y="3633775"/>
            <a:ext cx="3507000" cy="93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GB" sz="3000" u="none" cap="none" strike="noStrike">
                <a:solidFill>
                  <a:srgbClr val="4A86E8"/>
                </a:solidFill>
                <a:latin typeface="Arial"/>
                <a:ea typeface="Arial"/>
                <a:cs typeface="Arial"/>
                <a:sym typeface="Arial"/>
              </a:rPr>
              <a:t>Value</a:t>
            </a:r>
            <a:endParaRPr b="1" i="0" sz="3000" u="none" cap="none" strike="noStrike">
              <a:solidFill>
                <a:srgbClr val="4A86E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Try it yourself!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29"/>
          <p:cNvPicPr preferRelativeResize="0"/>
          <p:nvPr/>
        </p:nvPicPr>
        <p:blipFill rotWithShape="1">
          <a:blip r:embed="rId3">
            <a:alphaModFix/>
          </a:blip>
          <a:srcRect b="21660" l="0" r="0" t="0"/>
          <a:stretch/>
        </p:blipFill>
        <p:spPr>
          <a:xfrm>
            <a:off x="2631975" y="1209000"/>
            <a:ext cx="3223675" cy="3456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Getting started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AutoNum type="arabicPeriod"/>
            </a:pPr>
            <a:r>
              <a:rPr b="0" i="0" lang="en-GB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Create a folder by name “Workspace” on your desktop</a:t>
            </a:r>
            <a:endParaRPr b="0" i="0" sz="18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AutoNum type="arabicPeriod"/>
            </a:pPr>
            <a:r>
              <a:rPr b="0" i="0" lang="en-GB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Open Wordpad, save it as “index.html”</a:t>
            </a:r>
            <a:endParaRPr b="0" i="0" sz="18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AutoNum type="arabicPeriod"/>
            </a:pPr>
            <a:r>
              <a:rPr b="0" i="0" lang="en-GB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Follow me!</a:t>
            </a:r>
            <a:endParaRPr b="0" i="0" sz="18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311700" y="566725"/>
            <a:ext cx="8520600" cy="400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GB" sz="3000"/>
              <a:t>https://tinyurl.com/yagwfevl</a:t>
            </a:r>
            <a:endParaRPr b="0" i="0" sz="30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idx="1" type="body"/>
          </p:nvPr>
        </p:nvSpPr>
        <p:spPr>
          <a:xfrm>
            <a:off x="311700" y="566725"/>
            <a:ext cx="8520600" cy="400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b="0" i="0" lang="en-GB" sz="3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Hyper Text Markup Language</a:t>
            </a:r>
            <a:endParaRPr b="0" i="0" sz="30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HTML Structure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1" name="Google Shape;71;p16"/>
          <p:cNvGrpSpPr/>
          <p:nvPr/>
        </p:nvGrpSpPr>
        <p:grpSpPr>
          <a:xfrm>
            <a:off x="457175" y="875525"/>
            <a:ext cx="3948900" cy="3976325"/>
            <a:chOff x="2289675" y="1111725"/>
            <a:chExt cx="3948900" cy="3976325"/>
          </a:xfrm>
        </p:grpSpPr>
        <p:sp>
          <p:nvSpPr>
            <p:cNvPr id="72" name="Google Shape;72;p16"/>
            <p:cNvSpPr/>
            <p:nvPr/>
          </p:nvSpPr>
          <p:spPr>
            <a:xfrm>
              <a:off x="2289675" y="1487750"/>
              <a:ext cx="3948900" cy="3318300"/>
            </a:xfrm>
            <a:prstGeom prst="rect">
              <a:avLst/>
            </a:prstGeom>
            <a:noFill/>
            <a:ln cap="flat" cmpd="sng" w="38100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6"/>
            <p:cNvSpPr txBox="1"/>
            <p:nvPr/>
          </p:nvSpPr>
          <p:spPr>
            <a:xfrm>
              <a:off x="3749775" y="1111725"/>
              <a:ext cx="1028700" cy="28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&lt;html&gt;</a:t>
              </a:r>
              <a:endParaRPr b="0" i="0" sz="1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6"/>
            <p:cNvSpPr txBox="1"/>
            <p:nvPr/>
          </p:nvSpPr>
          <p:spPr>
            <a:xfrm>
              <a:off x="3749775" y="4806050"/>
              <a:ext cx="1028700" cy="28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&lt;/html&gt;</a:t>
              </a:r>
              <a:endParaRPr b="0" i="0" sz="1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" name="Google Shape;75;p16"/>
          <p:cNvGrpSpPr/>
          <p:nvPr/>
        </p:nvGrpSpPr>
        <p:grpSpPr>
          <a:xfrm>
            <a:off x="754534" y="1322665"/>
            <a:ext cx="3354196" cy="3082050"/>
            <a:chOff x="2289675" y="1111725"/>
            <a:chExt cx="3948900" cy="3976325"/>
          </a:xfrm>
        </p:grpSpPr>
        <p:sp>
          <p:nvSpPr>
            <p:cNvPr id="76" name="Google Shape;76;p16"/>
            <p:cNvSpPr/>
            <p:nvPr/>
          </p:nvSpPr>
          <p:spPr>
            <a:xfrm>
              <a:off x="2289675" y="1487750"/>
              <a:ext cx="3948900" cy="3318300"/>
            </a:xfrm>
            <a:prstGeom prst="rect">
              <a:avLst/>
            </a:prstGeom>
            <a:noFill/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6"/>
            <p:cNvSpPr txBox="1"/>
            <p:nvPr/>
          </p:nvSpPr>
          <p:spPr>
            <a:xfrm>
              <a:off x="3749775" y="1111725"/>
              <a:ext cx="1028700" cy="28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&lt;body&gt;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6"/>
            <p:cNvSpPr txBox="1"/>
            <p:nvPr/>
          </p:nvSpPr>
          <p:spPr>
            <a:xfrm>
              <a:off x="3749775" y="4806050"/>
              <a:ext cx="1028700" cy="28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&lt;/body&gt;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" name="Google Shape;79;p16"/>
          <p:cNvSpPr txBox="1"/>
          <p:nvPr/>
        </p:nvSpPr>
        <p:spPr>
          <a:xfrm>
            <a:off x="1884125" y="1769800"/>
            <a:ext cx="10950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&lt;p&gt;</a:t>
            </a:r>
            <a:endParaRPr b="0" i="0" sz="14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1884125" y="3598600"/>
            <a:ext cx="10950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&lt;/p&gt;</a:t>
            </a:r>
            <a:endParaRPr b="0" i="0" sz="14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6"/>
          <p:cNvSpPr/>
          <p:nvPr/>
        </p:nvSpPr>
        <p:spPr>
          <a:xfrm>
            <a:off x="1144850" y="2184600"/>
            <a:ext cx="2588400" cy="1262700"/>
          </a:xfrm>
          <a:prstGeom prst="rect">
            <a:avLst/>
          </a:prstGeom>
          <a:noFill/>
          <a:ln cap="flat" cmpd="sng" w="38100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HTML Tags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b="0" i="0" lang="en-GB" sz="6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&lt;h1&gt;</a:t>
            </a:r>
            <a:r>
              <a:rPr b="0" i="0" lang="en-GB" sz="6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GB" sz="6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content </a:t>
            </a:r>
            <a:r>
              <a:rPr b="0" i="0" lang="en-GB" sz="6000" u="none" cap="none" strike="noStrike">
                <a:solidFill>
                  <a:srgbClr val="4A86E8"/>
                </a:solidFill>
                <a:latin typeface="Arial"/>
                <a:ea typeface="Arial"/>
                <a:cs typeface="Arial"/>
                <a:sym typeface="Arial"/>
              </a:rPr>
              <a:t>&lt;/h1&gt;</a:t>
            </a:r>
            <a:endParaRPr b="0" i="0" sz="60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204550" y="3633775"/>
            <a:ext cx="3507000" cy="93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GB" sz="3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Opening Tag</a:t>
            </a:r>
            <a:endParaRPr b="1" i="0" sz="3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5325300" y="3633775"/>
            <a:ext cx="3507000" cy="93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GB" sz="3000" u="none" cap="none" strike="noStrike">
                <a:solidFill>
                  <a:srgbClr val="4A86E8"/>
                </a:solidFill>
                <a:latin typeface="Arial"/>
                <a:ea typeface="Arial"/>
                <a:cs typeface="Arial"/>
                <a:sym typeface="Arial"/>
              </a:rPr>
              <a:t>Closing Tag</a:t>
            </a:r>
            <a:endParaRPr b="1" i="0" sz="3000" u="none" cap="none" strike="noStrike">
              <a:solidFill>
                <a:srgbClr val="4A86E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 important Tags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</a:pPr>
            <a:r>
              <a:rPr b="0" i="0" lang="en-GB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Title						&lt;title&gt; &lt;/title&gt;</a:t>
            </a:r>
            <a:endParaRPr b="0" i="0" sz="18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</a:pPr>
            <a:r>
              <a:rPr b="0" i="0" lang="en-GB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Headers                              &lt;h1&gt; &lt;/h1&gt;</a:t>
            </a:r>
            <a:endParaRPr b="0" i="0" sz="18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</a:pPr>
            <a:r>
              <a:rPr b="0" i="0" lang="en-GB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Paragraph                           &lt;p&gt; &lt;/p&gt;</a:t>
            </a:r>
            <a:endParaRPr b="0" i="0" sz="18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</a:pPr>
            <a:r>
              <a:rPr b="0" i="0" lang="en-GB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Horizontal Line 			&lt;hr&gt;</a:t>
            </a:r>
            <a:endParaRPr b="0" i="0" sz="18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</a:pPr>
            <a:r>
              <a:rPr b="0" i="0" lang="en-GB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Line Break 				&lt;br&gt;</a:t>
            </a:r>
            <a:endParaRPr b="0" i="0" sz="18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</a:pPr>
            <a:r>
              <a:rPr b="0" i="0" lang="en-GB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Images 					&lt;img src “”&gt;</a:t>
            </a:r>
            <a:endParaRPr b="0" i="0" sz="18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</a:pPr>
            <a:r>
              <a:rPr b="0" i="0" lang="en-GB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Links 					&lt;a href = “”&gt; &lt;/a&gt;</a:t>
            </a:r>
            <a:endParaRPr b="0" i="0" sz="18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</a:pPr>
            <a:r>
              <a:rPr b="0" i="0" lang="en-GB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Ordered list				&lt;ol&gt; &lt;/ol&gt;</a:t>
            </a:r>
            <a:endParaRPr b="0" i="0" sz="18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</a:pPr>
            <a:r>
              <a:rPr b="0" i="0" lang="en-GB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Unordered list			&lt;ul&gt; &lt;/ul&gt;</a:t>
            </a:r>
            <a:endParaRPr b="0" i="0" sz="18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</a:pPr>
            <a:r>
              <a:rPr b="0" i="0" lang="en-GB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List element				&lt;li&gt; &lt;/li&gt;</a:t>
            </a:r>
            <a:endParaRPr b="0" i="0" sz="18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&lt;title&gt; this is a title &lt;title&gt;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19"/>
          <p:cNvPicPr preferRelativeResize="0"/>
          <p:nvPr/>
        </p:nvPicPr>
        <p:blipFill rotWithShape="1">
          <a:blip r:embed="rId3">
            <a:alphaModFix/>
          </a:blip>
          <a:srcRect b="89584" l="69568" r="14676" t="0"/>
          <a:stretch/>
        </p:blipFill>
        <p:spPr>
          <a:xfrm>
            <a:off x="3919400" y="2741913"/>
            <a:ext cx="4912901" cy="1826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Headers	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&lt;h1&gt;H1 Heading&lt;/h1&gt;</a:t>
            </a:r>
            <a:endParaRPr b="0" i="0" sz="18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&lt;h2&gt;H2 Heading&lt;/h2&gt;</a:t>
            </a:r>
            <a:endParaRPr b="0" i="0" sz="18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&lt;h3&gt;H3 Heading&lt;/h3&gt;</a:t>
            </a:r>
            <a:endParaRPr b="0" i="0" sz="18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&lt;h4&gt;H4 Heading&lt;/h4&gt;</a:t>
            </a:r>
            <a:endParaRPr b="0" i="0" sz="18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&lt;h5&gt;H5 Heading&lt;/h5&gt;</a:t>
            </a:r>
            <a:endParaRPr b="0" i="0" sz="18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&lt;h6&gt;H6 Heading&lt;/h6&gt;</a:t>
            </a:r>
            <a:endParaRPr b="0" i="0" sz="18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6713" y="901750"/>
            <a:ext cx="2695575" cy="366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Paragraphs and line break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" name="Google Shape;11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85887"/>
            <a:ext cx="9143999" cy="1854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